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8"/>
  </p:notesMasterIdLst>
  <p:handoutMasterIdLst>
    <p:handoutMasterId r:id="rId19"/>
  </p:handoutMasterIdLst>
  <p:sldIdLst>
    <p:sldId id="256" r:id="rId2"/>
    <p:sldId id="274" r:id="rId3"/>
    <p:sldId id="257" r:id="rId4"/>
    <p:sldId id="276" r:id="rId5"/>
    <p:sldId id="277" r:id="rId6"/>
    <p:sldId id="258" r:id="rId7"/>
    <p:sldId id="259" r:id="rId8"/>
    <p:sldId id="260" r:id="rId9"/>
    <p:sldId id="263" r:id="rId10"/>
    <p:sldId id="262" r:id="rId11"/>
    <p:sldId id="266" r:id="rId12"/>
    <p:sldId id="268" r:id="rId13"/>
    <p:sldId id="271" r:id="rId14"/>
    <p:sldId id="273" r:id="rId15"/>
    <p:sldId id="278" r:id="rId16"/>
    <p:sldId id="279" r:id="rId17"/>
  </p:sldIdLst>
  <p:sldSz cx="9144000" cy="5143500" type="screen16x9"/>
  <p:notesSz cx="7023100" cy="9309100"/>
  <p:embeddedFontLst>
    <p:embeddedFont>
      <p:font typeface="Source Sans Pro" panose="020B0503030403020204" pitchFamily="34" charset="0"/>
      <p:regular r:id="rId20"/>
      <p:bold r:id="rId21"/>
      <p:italic r:id="rId22"/>
      <p:boldItalic r:id="rId23"/>
    </p:embeddedFont>
    <p:embeddedFont>
      <p:font typeface="Oswald" panose="020B0604020202020204" charset="0"/>
      <p:regular r:id="rId24"/>
      <p:bold r:id="rId25"/>
    </p:embeddedFont>
    <p:embeddedFont>
      <p:font typeface="Source Code Pro" panose="020B0604020202020204" charset="0"/>
      <p:regular r:id="rId26"/>
      <p:bold r:id="rId27"/>
      <p:italic r:id="rId28"/>
      <p:boldItalic r:id="rId29"/>
    </p:embeddedFont>
    <p:embeddedFont>
      <p:font typeface="Roboto" panose="020B0604020202020204" charset="0"/>
      <p:regular r:id="rId30"/>
      <p:bold r:id="rId31"/>
      <p:italic r:id="rId32"/>
      <p:boldItalic r:id="rId3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0124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1" d="100"/>
          <a:sy n="121" d="100"/>
        </p:scale>
        <p:origin x="-346" y="21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33" Type="http://schemas.openxmlformats.org/officeDocument/2006/relationships/font" Target="fonts/font14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font" Target="fonts/font10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font" Target="fonts/font13.fntdata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font" Target="fonts/font9.fntdata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31" Type="http://schemas.openxmlformats.org/officeDocument/2006/relationships/font" Target="fonts/font12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font" Target="fonts/font11.fntdata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77DDB5-D17B-49C6-96EE-51E5088CDF40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83795-E071-4B9A-8461-C551275392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766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308" tIns="93308" rIns="93308" bIns="93308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13424344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78c3077274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78c3077274_0_7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r>
              <a:rPr lang="en"/>
              <a:t>Some of the assessments may seem to have multiple correct answers. This should create conversation and learning when developing a plan of study with advisors.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Google Shape;330;ga09e3e995c_0_1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1" name="Google Shape;331;ga09e3e995c_0_111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r>
              <a:rPr lang="en"/>
              <a:t>Show Equip examples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Google Shape;402;ga19ccb95fd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03" name="Google Shape;403;ga19ccb95fd_0_5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" name="Google Shape;510;ga09e3e995c_0_2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11" name="Google Shape;511;ga09e3e995c_0_21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ga17f94508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3" name="Google Shape;583;ga17f945084_0_0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93eddf723_0_10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93eddf723_0_109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93eddf723_0_10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93eddf723_0_107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993eddf723_0_1078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993eddf723_0_1078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993eddf723_0_108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993eddf723_0_108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993eddf723_0_109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993eddf723_0_1093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993eddf723_0_300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993eddf723_0_3002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r>
              <a:rPr lang="en"/>
              <a:t>We want to make it as easy as possible to apply.</a:t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Google Shape;222;ga09e3e995c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3" name="Google Shape;223;ga09e3e995c_0_6:notes"/>
          <p:cNvSpPr txBox="1">
            <a:spLocks noGrp="1"/>
          </p:cNvSpPr>
          <p:nvPr>
            <p:ph type="body" idx="1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spcFirstLastPara="1" wrap="square" lIns="93308" tIns="93308" rIns="93308" bIns="93308" anchor="t" anchorCtr="0">
            <a:noAutofit/>
          </a:bodyPr>
          <a:lstStyle/>
          <a:p>
            <a:pPr marL="0" indent="0"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name="adj" fmla="val 50000"/>
            </a:avLst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w="28575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53" name="Google Shape;53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1" name="Google Shape;21;p4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4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23" name="Google Shape;23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body" idx="2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w="19050" cap="flat" cmpd="sng">
            <a:solidFill>
              <a:schemeClr val="dk2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7" name="Google Shape;37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lt2"/>
        </a:solidFill>
        <a:effectLst/>
      </p:bgPr>
    </p:bg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>
            <a:spLocks noGrp="1"/>
          </p:cNvSpPr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bg>
      <p:bgPr>
        <a:solidFill>
          <a:schemeClr val="dk1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lgDash"/>
            <a:round/>
            <a:headEnd type="none" w="sm" len="sm"/>
            <a:tailEnd type="none" w="sm" len="sm"/>
          </a:ln>
        </p:spPr>
      </p:cxnSp>
      <p:sp>
        <p:nvSpPr>
          <p:cNvPr id="44" name="Google Shape;44;p9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9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>
            <a:endParaRPr/>
          </a:p>
        </p:txBody>
      </p:sp>
      <p:sp>
        <p:nvSpPr>
          <p:cNvPr id="50" name="Google Shape;50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modern-writer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about:blan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/>
              <a:t>PC(USA) Educator Certification and Endorsement</a:t>
            </a:r>
            <a:endParaRPr sz="54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5506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www.pcusa.org/christianeducators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19"/>
          <p:cNvSpPr txBox="1">
            <a:spLocks noGrp="1"/>
          </p:cNvSpPr>
          <p:nvPr>
            <p:ph type="title"/>
          </p:nvPr>
        </p:nvSpPr>
        <p:spPr>
          <a:xfrm>
            <a:off x="1258425" y="6773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Initial</a:t>
            </a:r>
            <a:endParaRPr sz="3600">
              <a:solidFill>
                <a:srgbClr val="68A4F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Assessments</a:t>
            </a:r>
            <a:endParaRPr sz="3600">
              <a:solidFill>
                <a:srgbClr val="68A4F1"/>
              </a:solidFill>
            </a:endParaRPr>
          </a:p>
        </p:txBody>
      </p:sp>
      <p:sp>
        <p:nvSpPr>
          <p:cNvPr id="190" name="Google Shape;190;p19"/>
          <p:cNvSpPr txBox="1">
            <a:spLocks noGrp="1"/>
          </p:cNvSpPr>
          <p:nvPr>
            <p:ph type="body" idx="1"/>
          </p:nvPr>
        </p:nvSpPr>
        <p:spPr>
          <a:xfrm>
            <a:off x="159300" y="1468825"/>
            <a:ext cx="79809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0124D"/>
                </a:solidFill>
              </a:rPr>
              <a:t>PURPOSE OF INITIAL ASSESSMENTS: NOT A TEST</a:t>
            </a:r>
            <a:endParaRPr sz="2000" dirty="0">
              <a:solidFill>
                <a:srgbClr val="20124D"/>
              </a:solidFill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Identify prior knowledge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Develop a study plan based on topics for further learning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Engage the CEA in thinking more deeply about the content areas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Provide a starting point for learning and conversation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CEAs will take each content area’s Initial Assessment only once. There are no “retakes,” even if their score is low. It is merely a starting point for conversation and study.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 dirty="0">
              <a:solidFill>
                <a:srgbClr val="20124D"/>
              </a:solidFill>
            </a:endParaRPr>
          </a:p>
        </p:txBody>
      </p:sp>
      <p:sp>
        <p:nvSpPr>
          <p:cNvPr id="191" name="Google Shape;191;p19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68A4F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4200" b="1">
              <a:solidFill>
                <a:srgbClr val="68A4F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92" name="Google Shape;192;p19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93" name="Google Shape;193;p19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194" name="Google Shape;194;p19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5" name="Google Shape;195;p19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6" name="Google Shape;196;p19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97" name="Google Shape;197;p19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8" name="Google Shape;198;p19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199" name="Google Shape;199;p19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" name="Google Shape;200;p19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1" name="Google Shape;201;p19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2" name="Google Shape;202;p19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3" name="Google Shape;203;p19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204" name="Google Shape;204;p19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5" name="Google Shape;205;p19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6" name="Google Shape;206;p19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07" name="Google Shape;207;p19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8" name="Google Shape;208;p19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209" name="Google Shape;209;p19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0" name="Google Shape;210;p19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1" name="Google Shape;211;p19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2" name="Google Shape;212;p19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13" name="Google Shape;213;p19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214" name="Google Shape;214;p19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5" name="Google Shape;215;p19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6" name="Google Shape;216;p19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17" name="Google Shape;217;p19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18" name="Google Shape;218;p19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19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0" name="Google Shape;220;p19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p23"/>
          <p:cNvSpPr txBox="1">
            <a:spLocks noGrp="1"/>
          </p:cNvSpPr>
          <p:nvPr>
            <p:ph type="title"/>
          </p:nvPr>
        </p:nvSpPr>
        <p:spPr>
          <a:xfrm>
            <a:off x="1258425" y="6773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Initial</a:t>
            </a:r>
            <a:endParaRPr sz="3600">
              <a:solidFill>
                <a:srgbClr val="68A4F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Assessments</a:t>
            </a:r>
            <a:endParaRPr sz="3600">
              <a:solidFill>
                <a:srgbClr val="68A4F1"/>
              </a:solidFill>
            </a:endParaRPr>
          </a:p>
        </p:txBody>
      </p:sp>
      <p:sp>
        <p:nvSpPr>
          <p:cNvPr id="334" name="Google Shape;334;p23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85206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IA for each content area will be a list of 12 multiple choice questions (multiple choice for immediate results)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Example (Worship &amp; Sacraments):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AutoNum type="arabicPeriod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In Reformed worship, the audience is... 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AutoNum type="alphaLcPeriod"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The congregation  b. The choir c. The leadership d. God</a:t>
            </a: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spcBef>
                <a:spcPts val="1600"/>
              </a:spcBef>
              <a:buNone/>
            </a:pPr>
            <a:r>
              <a:rPr lang="en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At the end of the assessment the applicant will get the results immediately</a:t>
            </a:r>
            <a:r>
              <a:rPr lang="en" sz="2000" dirty="0" smtClean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0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Correct answers will be </a:t>
            </a:r>
            <a:r>
              <a:rPr lang="en-US" sz="2000" dirty="0" smtClean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given.</a:t>
            </a:r>
            <a:endParaRPr lang="en-US"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20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 dirty="0">
              <a:solidFill>
                <a:srgbClr val="20124D"/>
              </a:solidFill>
            </a:endParaRPr>
          </a:p>
        </p:txBody>
      </p:sp>
      <p:sp>
        <p:nvSpPr>
          <p:cNvPr id="335" name="Google Shape;335;p23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68A4F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4200" b="1">
              <a:solidFill>
                <a:srgbClr val="68A4F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336" name="Google Shape;336;p23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337" name="Google Shape;337;p23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338" name="Google Shape;338;p23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9" name="Google Shape;339;p23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0" name="Google Shape;340;p23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1" name="Google Shape;341;p23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2" name="Google Shape;342;p23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343" name="Google Shape;343;p23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4" name="Google Shape;344;p23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5" name="Google Shape;345;p23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46" name="Google Shape;346;p23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47" name="Google Shape;347;p23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348" name="Google Shape;348;p23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9" name="Google Shape;349;p23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0" name="Google Shape;350;p23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1" name="Google Shape;351;p23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2" name="Google Shape;352;p23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353" name="Google Shape;353;p23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4" name="Google Shape;354;p23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5" name="Google Shape;355;p23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56" name="Google Shape;356;p23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357" name="Google Shape;357;p23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358" name="Google Shape;358;p23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9" name="Google Shape;359;p23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0" name="Google Shape;360;p23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361" name="Google Shape;361;p23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362" name="Google Shape;362;p23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3" name="Google Shape;363;p23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64" name="Google Shape;364;p23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4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" name="Google Shape;405;p25"/>
          <p:cNvSpPr txBox="1">
            <a:spLocks noGrp="1"/>
          </p:cNvSpPr>
          <p:nvPr>
            <p:ph type="title"/>
          </p:nvPr>
        </p:nvSpPr>
        <p:spPr>
          <a:xfrm>
            <a:off x="1258425" y="4487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2B6AD0"/>
                </a:solidFill>
              </a:rPr>
              <a:t>Plan of Study</a:t>
            </a:r>
            <a:endParaRPr sz="3600">
              <a:solidFill>
                <a:srgbClr val="2B6AD0"/>
              </a:solidFill>
            </a:endParaRPr>
          </a:p>
        </p:txBody>
      </p:sp>
      <p:sp>
        <p:nvSpPr>
          <p:cNvPr id="406" name="Google Shape;406;p25"/>
          <p:cNvSpPr txBox="1">
            <a:spLocks noGrp="1"/>
          </p:cNvSpPr>
          <p:nvPr>
            <p:ph type="body" idx="1"/>
          </p:nvPr>
        </p:nvSpPr>
        <p:spPr>
          <a:xfrm>
            <a:off x="311700" y="1468825"/>
            <a:ext cx="78804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After completing the IA, the Educator will design and complete a plan of study (including a time frame for completion) in consultation with their </a:t>
            </a:r>
            <a:r>
              <a:rPr lang="en" sz="1900" dirty="0" smtClean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advisor using </a:t>
            </a: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 resource list for the content area provided on Equip</a:t>
            </a:r>
            <a:r>
              <a:rPr lang="en" sz="1900" dirty="0" smtClean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en"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indent="0">
              <a:buNone/>
            </a:pPr>
            <a:r>
              <a:rPr lang="en-US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When the plan of study is completed, the Educator and Advisor consult to determine readiness for the Final Assessment in each content area.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9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 dirty="0">
              <a:solidFill>
                <a:srgbClr val="333333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7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7" name="Google Shape;407;p25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2B6AD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rPr>
              <a:t>3</a:t>
            </a:r>
            <a:endParaRPr sz="4200" b="1">
              <a:solidFill>
                <a:srgbClr val="2B6AD0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408" name="Google Shape;408;p25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9" name="Google Shape;409;p25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410" name="Google Shape;410;p25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25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2" name="Google Shape;412;p25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3" name="Google Shape;413;p25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14" name="Google Shape;414;p25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415" name="Google Shape;415;p25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25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7" name="Google Shape;417;p25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18" name="Google Shape;418;p25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19" name="Google Shape;419;p25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420" name="Google Shape;420;p25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25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2" name="Google Shape;422;p25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3" name="Google Shape;423;p25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24" name="Google Shape;424;p25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425" name="Google Shape;425;p25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25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7" name="Google Shape;427;p25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28" name="Google Shape;428;p25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429" name="Google Shape;429;p25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430" name="Google Shape;430;p25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25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2" name="Google Shape;432;p25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433" name="Google Shape;433;p25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434" name="Google Shape;434;p25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5" name="Google Shape;435;p25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36" name="Google Shape;436;p25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28"/>
          <p:cNvSpPr txBox="1">
            <a:spLocks noGrp="1"/>
          </p:cNvSpPr>
          <p:nvPr>
            <p:ph type="title"/>
          </p:nvPr>
        </p:nvSpPr>
        <p:spPr>
          <a:xfrm>
            <a:off x="1258425" y="6011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F4591"/>
                </a:solidFill>
              </a:rPr>
              <a:t>Final</a:t>
            </a:r>
            <a:endParaRPr sz="3600">
              <a:solidFill>
                <a:srgbClr val="1F459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1F4591"/>
                </a:solidFill>
              </a:rPr>
              <a:t>Assessments</a:t>
            </a:r>
            <a:endParaRPr sz="3600">
              <a:solidFill>
                <a:srgbClr val="1F4591"/>
              </a:solidFill>
            </a:endParaRPr>
          </a:p>
        </p:txBody>
      </p:sp>
      <p:sp>
        <p:nvSpPr>
          <p:cNvPr id="514" name="Google Shape;514;p28"/>
          <p:cNvSpPr txBox="1">
            <a:spLocks noGrp="1"/>
          </p:cNvSpPr>
          <p:nvPr>
            <p:ph type="body" idx="1"/>
          </p:nvPr>
        </p:nvSpPr>
        <p:spPr>
          <a:xfrm>
            <a:off x="311700" y="1392625"/>
            <a:ext cx="74559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Separate Final Assessments (FA) for each content area (6 total Final Assessments). 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Must complete plan of study for content area before taking FA.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Case studies, lesson plans and reflection on theological themes.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Open Book - can use Advisor and others much like an educator going through certification uses a Reference Group.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Educator has 3 years (from date of application) to complete all 6 content area Final Assessments.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>
              <a:solidFill>
                <a:srgbClr val="000000"/>
              </a:solidFill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700" dirty="0">
              <a:solidFill>
                <a:srgbClr val="33333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600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5" name="Google Shape;515;p28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1F459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4200" b="1">
              <a:solidFill>
                <a:srgbClr val="1F459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16" name="Google Shape;516;p28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17" name="Google Shape;517;p28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518" name="Google Shape;518;p28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9" name="Google Shape;519;p28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0" name="Google Shape;520;p28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1" name="Google Shape;521;p28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22" name="Google Shape;522;p28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523" name="Google Shape;523;p28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4" name="Google Shape;524;p28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5" name="Google Shape;525;p28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26" name="Google Shape;526;p28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27" name="Google Shape;527;p28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528" name="Google Shape;528;p28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9" name="Google Shape;529;p28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0" name="Google Shape;530;p28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1" name="Google Shape;531;p28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32" name="Google Shape;532;p28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533" name="Google Shape;533;p28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4" name="Google Shape;534;p28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5" name="Google Shape;535;p28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36" name="Google Shape;536;p28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37" name="Google Shape;537;p28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538" name="Google Shape;538;p28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9" name="Google Shape;539;p28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40" name="Google Shape;540;p28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41" name="Google Shape;541;p28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542" name="Google Shape;542;p28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3" name="Google Shape;543;p28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4" name="Google Shape;544;p28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FEFEF"/>
        </a:solidFill>
        <a:effectLst/>
      </p:bgPr>
    </p:bg>
    <p:spTree>
      <p:nvGrpSpPr>
        <p:cNvPr id="1" name="Shape 5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5" name="Google Shape;585;p30"/>
          <p:cNvSpPr txBox="1">
            <a:spLocks noGrp="1"/>
          </p:cNvSpPr>
          <p:nvPr>
            <p:ph type="title"/>
          </p:nvPr>
        </p:nvSpPr>
        <p:spPr>
          <a:xfrm>
            <a:off x="1258425" y="4487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61E47"/>
                </a:solidFill>
              </a:rPr>
              <a:t>Endorsement</a:t>
            </a:r>
            <a:endParaRPr sz="3600">
              <a:solidFill>
                <a:srgbClr val="061E47"/>
              </a:solidFill>
            </a:endParaRPr>
          </a:p>
        </p:txBody>
      </p:sp>
      <p:sp>
        <p:nvSpPr>
          <p:cNvPr id="586" name="Google Shape;586;p30"/>
          <p:cNvSpPr txBox="1">
            <a:spLocks noGrp="1"/>
          </p:cNvSpPr>
          <p:nvPr>
            <p:ph type="body" idx="1"/>
          </p:nvPr>
        </p:nvSpPr>
        <p:spPr>
          <a:xfrm>
            <a:off x="311700" y="1392625"/>
            <a:ext cx="85011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Successful completion of all six FAs results in endorsement by the ECC.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2000">
                <a:latin typeface="Arial"/>
                <a:ea typeface="Arial"/>
                <a:cs typeface="Arial"/>
                <a:sym typeface="Arial"/>
              </a:rPr>
              <a:t>The Coordinator sends an official letter to the Educator and notifies the Advisor, clerk of Session, and stated clerk of the Educator’s presbytery.</a:t>
            </a:r>
            <a:endParaRPr sz="20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200"/>
              </a:spcAft>
              <a:buNone/>
            </a:pPr>
            <a:endParaRPr>
              <a:solidFill>
                <a:srgbClr val="000000"/>
              </a:solidFill>
            </a:endParaRPr>
          </a:p>
        </p:txBody>
      </p:sp>
      <p:sp>
        <p:nvSpPr>
          <p:cNvPr id="587" name="Google Shape;587;p30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061E47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rPr>
              <a:t>4</a:t>
            </a:r>
            <a:endParaRPr sz="4200" b="1">
              <a:solidFill>
                <a:srgbClr val="061E47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588" name="Google Shape;588;p30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589" name="Google Shape;589;p30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590" name="Google Shape;590;p30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1" name="Google Shape;591;p30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2" name="Google Shape;592;p30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3" name="Google Shape;593;p30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4" name="Google Shape;594;p30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595" name="Google Shape;595;p30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6" name="Google Shape;596;p30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7" name="Google Shape;597;p30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598" name="Google Shape;598;p30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599" name="Google Shape;599;p30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600" name="Google Shape;600;p30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1" name="Google Shape;601;p30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2" name="Google Shape;602;p30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3" name="Google Shape;603;p30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04" name="Google Shape;604;p30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605" name="Google Shape;605;p30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6" name="Google Shape;606;p30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7" name="Google Shape;607;p30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08" name="Google Shape;608;p30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609" name="Google Shape;609;p30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610" name="Google Shape;610;p30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1" name="Google Shape;611;p30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2" name="Google Shape;612;p30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613" name="Google Shape;613;p30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614" name="Google Shape;614;p30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5" name="Google Shape;615;p30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16" name="Google Shape;616;p30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1723913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" name="Google Shape;83;p16"/>
          <p:cNvGrpSpPr/>
          <p:nvPr/>
        </p:nvGrpSpPr>
        <p:grpSpPr>
          <a:xfrm>
            <a:off x="369672" y="1960450"/>
            <a:ext cx="1578303" cy="1897975"/>
            <a:chOff x="369672" y="1960450"/>
            <a:chExt cx="1578303" cy="1897975"/>
          </a:xfrm>
        </p:grpSpPr>
        <p:sp>
          <p:nvSpPr>
            <p:cNvPr id="84" name="Google Shape;84;p16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940422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6" name="Google Shape;86;p16"/>
            <p:cNvSpPr txBox="1"/>
            <p:nvPr/>
          </p:nvSpPr>
          <p:spPr>
            <a:xfrm>
              <a:off x="369675" y="2664225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16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" name="Google Shape;88;p16"/>
          <p:cNvGrpSpPr/>
          <p:nvPr/>
        </p:nvGrpSpPr>
        <p:grpSpPr>
          <a:xfrm>
            <a:off x="2114712" y="1960450"/>
            <a:ext cx="1537206" cy="1897975"/>
            <a:chOff x="2114712" y="1960450"/>
            <a:chExt cx="1537206" cy="1897975"/>
          </a:xfrm>
        </p:grpSpPr>
        <p:sp>
          <p:nvSpPr>
            <p:cNvPr id="89" name="Google Shape;89;p16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2114712" y="27404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" name="Google Shape;92;p16"/>
            <p:cNvSpPr txBox="1"/>
            <p:nvPr/>
          </p:nvSpPr>
          <p:spPr>
            <a:xfrm>
              <a:off x="2664918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8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oogle Shape;93;p16"/>
          <p:cNvGrpSpPr/>
          <p:nvPr/>
        </p:nvGrpSpPr>
        <p:grpSpPr>
          <a:xfrm>
            <a:off x="3818650" y="1960450"/>
            <a:ext cx="1537202" cy="1897973"/>
            <a:chOff x="3818650" y="1960450"/>
            <a:chExt cx="1537202" cy="1897973"/>
          </a:xfrm>
        </p:grpSpPr>
        <p:sp>
          <p:nvSpPr>
            <p:cNvPr id="94" name="Google Shape;94;p16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3818650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" name="Google Shape;97;p16"/>
            <p:cNvSpPr txBox="1"/>
            <p:nvPr/>
          </p:nvSpPr>
          <p:spPr>
            <a:xfrm>
              <a:off x="4368852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8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8" name="Google Shape;98;p16"/>
          <p:cNvGrpSpPr/>
          <p:nvPr/>
        </p:nvGrpSpPr>
        <p:grpSpPr>
          <a:xfrm>
            <a:off x="5527887" y="1960450"/>
            <a:ext cx="1537203" cy="1897975"/>
            <a:chOff x="5527887" y="1960450"/>
            <a:chExt cx="1537203" cy="1897975"/>
          </a:xfrm>
        </p:grpSpPr>
        <p:sp>
          <p:nvSpPr>
            <p:cNvPr id="99" name="Google Shape;99;p16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5527887" y="27404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6078090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18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" name="Google Shape;103;p16"/>
          <p:cNvGrpSpPr/>
          <p:nvPr/>
        </p:nvGrpSpPr>
        <p:grpSpPr>
          <a:xfrm>
            <a:off x="7237137" y="1960450"/>
            <a:ext cx="1537206" cy="1897975"/>
            <a:chOff x="7237137" y="1960450"/>
            <a:chExt cx="1537206" cy="1897975"/>
          </a:xfrm>
        </p:grpSpPr>
        <p:sp>
          <p:nvSpPr>
            <p:cNvPr id="104" name="Google Shape;104;p16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 txBox="1"/>
            <p:nvPr/>
          </p:nvSpPr>
          <p:spPr>
            <a:xfrm>
              <a:off x="7237137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16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" name="Google Shape;107;p16"/>
            <p:cNvSpPr txBox="1"/>
            <p:nvPr/>
          </p:nvSpPr>
          <p:spPr>
            <a:xfrm>
              <a:off x="7787343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18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8" name="Google Shape;108;p16"/>
          <p:cNvSpPr/>
          <p:nvPr/>
        </p:nvSpPr>
        <p:spPr>
          <a:xfrm>
            <a:off x="3438138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5184088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6853963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70650" y="300650"/>
            <a:ext cx="84027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swald"/>
                <a:ea typeface="Oswald"/>
                <a:cs typeface="Oswald"/>
                <a:sym typeface="Oswald"/>
              </a:rPr>
              <a:t>CEA Process</a:t>
            </a:r>
            <a:endParaRPr sz="4400">
              <a:latin typeface="Oswald"/>
              <a:ea typeface="Oswald"/>
              <a:cs typeface="Oswald"/>
              <a:sym typeface="Oswald"/>
            </a:endParaRPr>
          </a:p>
        </p:txBody>
      </p:sp>
    </p:spTree>
    <p:extLst>
      <p:ext uri="{BB962C8B-B14F-4D97-AF65-F5344CB8AC3E}">
        <p14:creationId xmlns:p14="http://schemas.microsoft.com/office/powerpoint/2010/main" val="1317487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5400" dirty="0" smtClean="0"/>
              <a:t>PC(USA) Educator Certification and Endorsement</a:t>
            </a:r>
            <a:endParaRPr sz="54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746136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www.pcusa.org/christianeducators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dirty="0" smtClean="0"/>
              <a:t>Presbytery Certification Advisor Information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 dirty="0" smtClean="0"/>
              <a:t>Certification Coordinator: Martha Miller, martha.miller@pcusa.org</a:t>
            </a:r>
            <a:endParaRPr sz="2400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09837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537098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 smtClean="0"/>
              <a:t>TWO LEVELS:</a:t>
            </a:r>
            <a:br>
              <a:rPr lang="en" dirty="0" smtClean="0"/>
            </a:br>
            <a:r>
              <a:rPr lang="en" sz="4000" dirty="0" smtClean="0"/>
              <a:t>Certified Christian Educator (CCE)</a:t>
            </a:r>
            <a:br>
              <a:rPr lang="en" sz="4000" dirty="0" smtClean="0"/>
            </a:br>
            <a:r>
              <a:rPr lang="en" sz="4000" dirty="0" smtClean="0"/>
              <a:t>Christian Education Associate (CEA)</a:t>
            </a:r>
            <a:endParaRPr sz="4000"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632628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 smtClean="0"/>
              <a:t>Determine which level is appropriate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602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265500" y="0"/>
            <a:ext cx="4045200" cy="1297704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400" dirty="0" smtClean="0"/>
              <a:t>Certified Christian Educator (CCE)</a:t>
            </a:r>
            <a:endParaRPr sz="3400" dirty="0"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4633068" y="1297704"/>
            <a:ext cx="4334357" cy="2881936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0850" lvl="0" algn="l" rtl="0">
              <a:spcBef>
                <a:spcPts val="0"/>
              </a:spcBef>
              <a:spcAft>
                <a:spcPts val="0"/>
              </a:spcAft>
              <a:buSzPts val="1900"/>
              <a:buFontTx/>
              <a:buChar char="-"/>
            </a:pPr>
            <a:r>
              <a:rPr lang="en" sz="1900" dirty="0" smtClean="0">
                <a:latin typeface="Arial"/>
                <a:ea typeface="Arial"/>
                <a:cs typeface="Arial"/>
                <a:sym typeface="Arial"/>
              </a:rPr>
              <a:t>For those needing basic knowledge and skills in Christian education </a:t>
            </a:r>
          </a:p>
          <a:p>
            <a:pPr marL="450850" lvl="0" algn="l" rtl="0">
              <a:spcBef>
                <a:spcPts val="0"/>
              </a:spcBef>
              <a:spcAft>
                <a:spcPts val="0"/>
              </a:spcAft>
              <a:buSzPts val="1900"/>
              <a:buFontTx/>
              <a:buChar char="-"/>
            </a:pPr>
            <a:r>
              <a:rPr lang="en" sz="1900" dirty="0" smtClean="0">
                <a:latin typeface="Arial"/>
                <a:ea typeface="Arial"/>
                <a:cs typeface="Arial"/>
                <a:sym typeface="Arial"/>
              </a:rPr>
              <a:t>Dedicated volunteers, part-time educators, those in first-time roles with no previous background in Christian education</a:t>
            </a:r>
          </a:p>
          <a:p>
            <a:pPr marL="450850" lvl="0" algn="l" rtl="0">
              <a:spcBef>
                <a:spcPts val="0"/>
              </a:spcBef>
              <a:spcAft>
                <a:spcPts val="0"/>
              </a:spcAft>
              <a:buSzPts val="1900"/>
              <a:buFontTx/>
              <a:buChar char="-"/>
            </a:pPr>
            <a:r>
              <a:rPr lang="en" sz="1900" dirty="0" smtClean="0">
                <a:latin typeface="Arial"/>
                <a:ea typeface="Arial"/>
                <a:cs typeface="Arial"/>
                <a:sym typeface="Arial"/>
              </a:rPr>
              <a:t>No education requirements</a:t>
            </a:r>
            <a:endParaRPr sz="19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68;p14"/>
          <p:cNvSpPr txBox="1">
            <a:spLocks/>
          </p:cNvSpPr>
          <p:nvPr/>
        </p:nvSpPr>
        <p:spPr>
          <a:xfrm>
            <a:off x="4870082" y="0"/>
            <a:ext cx="4045200" cy="129770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Font typeface="Oswald"/>
              <a:buNone/>
              <a:defRPr sz="4600" b="0" i="0" u="none" strike="noStrike" cap="none">
                <a:solidFill>
                  <a:schemeClr val="lt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>
            <a:r>
              <a:rPr lang="en-US" sz="3400" dirty="0" smtClean="0">
                <a:solidFill>
                  <a:schemeClr val="bg2"/>
                </a:solidFill>
              </a:rPr>
              <a:t>Christian Education Associate (CEA)</a:t>
            </a:r>
            <a:endParaRPr lang="en-US" sz="3400" dirty="0">
              <a:solidFill>
                <a:schemeClr val="bg2"/>
              </a:solidFill>
            </a:endParaRPr>
          </a:p>
        </p:txBody>
      </p:sp>
      <p:sp>
        <p:nvSpPr>
          <p:cNvPr id="6" name="Google Shape;69;p14"/>
          <p:cNvSpPr txBox="1">
            <a:spLocks/>
          </p:cNvSpPr>
          <p:nvPr/>
        </p:nvSpPr>
        <p:spPr>
          <a:xfrm>
            <a:off x="195492" y="1450104"/>
            <a:ext cx="4162097" cy="288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 sz="1400" b="0" i="0" u="none" strike="noStrike" cap="none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marL="450850">
              <a:buClr>
                <a:schemeClr val="bg1"/>
              </a:buClr>
              <a:buSzPts val="1900"/>
              <a:buFont typeface="Source Sans Pro" panose="020B0503030403020204" pitchFamily="34" charset="0"/>
              <a:buChar char="­"/>
            </a:pPr>
            <a:r>
              <a:rPr lang="en-US" sz="19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Experience (volunteer or employed) of one year full-time or its equivalent in Christian education ministry leadership</a:t>
            </a:r>
            <a:endParaRPr lang="en-US" sz="1900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0850">
              <a:buClr>
                <a:schemeClr val="bg1"/>
              </a:buClr>
              <a:buSzPts val="1900"/>
              <a:buFontTx/>
              <a:buChar char="-"/>
            </a:pPr>
            <a:r>
              <a:rPr lang="en-US" sz="19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Education requirement: bachelor’s or master’s degree</a:t>
            </a:r>
          </a:p>
          <a:p>
            <a:pPr marL="450850">
              <a:buClr>
                <a:schemeClr val="bg1"/>
              </a:buClr>
              <a:buSzPts val="1900"/>
              <a:buFontTx/>
              <a:buChar char="-"/>
            </a:pPr>
            <a:r>
              <a:rPr lang="en-US" sz="19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Process is more in-depth and tim</a:t>
            </a:r>
            <a:r>
              <a:rPr lang="en-US" sz="1900" dirty="0" smtClean="0">
                <a:solidFill>
                  <a:schemeClr val="bg1"/>
                </a:solidFill>
                <a:latin typeface="Arial"/>
                <a:ea typeface="Arial"/>
                <a:cs typeface="Arial"/>
                <a:sym typeface="Arial"/>
              </a:rPr>
              <a:t>e intensive (courses, certification exam)</a:t>
            </a:r>
            <a:endParaRPr lang="en-US" sz="1900" dirty="0" smtClean="0">
              <a:solidFill>
                <a:schemeClr val="bg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>
            <a:spLocks noGrp="1"/>
          </p:cNvSpPr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CHRISTIAN EDUCATION ASSOCIATE</a:t>
            </a:r>
            <a:endParaRPr dirty="0"/>
          </a:p>
        </p:txBody>
      </p:sp>
      <p:sp>
        <p:nvSpPr>
          <p:cNvPr id="63" name="Google Shape;63;p13"/>
          <p:cNvSpPr txBox="1">
            <a:spLocks noGrp="1"/>
          </p:cNvSpPr>
          <p:nvPr>
            <p:ph type="subTitle" idx="1"/>
          </p:nvPr>
        </p:nvSpPr>
        <p:spPr>
          <a:xfrm>
            <a:off x="411175" y="3550650"/>
            <a:ext cx="8282400" cy="1260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Who is it for?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What is the process?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376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 of CEA</a:t>
            </a:r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body" idx="2"/>
          </p:nvPr>
        </p:nvSpPr>
        <p:spPr>
          <a:xfrm>
            <a:off x="4563175" y="0"/>
            <a:ext cx="36249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AutoNum type="arabicParenR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To introduce the educator to basic knowledge and skills in Christian education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AutoNum type="arabicParenR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To encourage the educator to pursue further coursework and to consider the CCE level of certification</a:t>
            </a:r>
            <a:endParaRPr sz="190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4639375" y="3618900"/>
            <a:ext cx="4045200" cy="66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900">
                <a:latin typeface="Source Code Pro"/>
                <a:ea typeface="Source Code Pro"/>
                <a:cs typeface="Source Code Pro"/>
                <a:sym typeface="Source Code Pro"/>
              </a:rPr>
              <a:t>Accessible to meet the diverse needs of educators</a:t>
            </a:r>
            <a:endParaRPr sz="19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  <p:extLst>
      <p:ext uri="{BB962C8B-B14F-4D97-AF65-F5344CB8AC3E}">
        <p14:creationId xmlns:p14="http://schemas.microsoft.com/office/powerpoint/2010/main" val="836529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>
            <a:spLocks noGrp="1"/>
          </p:cNvSpPr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Who?</a:t>
            </a:r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subTitle" idx="1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Who is CEA for?</a:t>
            </a:r>
            <a:endParaRPr/>
          </a:p>
        </p:txBody>
      </p:sp>
      <p:sp>
        <p:nvSpPr>
          <p:cNvPr id="77" name="Google Shape;77;p15"/>
          <p:cNvSpPr txBox="1">
            <a:spLocks noGrp="1"/>
          </p:cNvSpPr>
          <p:nvPr>
            <p:ph type="body" idx="2"/>
          </p:nvPr>
        </p:nvSpPr>
        <p:spPr>
          <a:xfrm>
            <a:off x="4542475" y="724200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➔"/>
            </a:pPr>
            <a:r>
              <a:rPr lang="en" sz="1900" u="sng">
                <a:latin typeface="Arial"/>
                <a:ea typeface="Arial"/>
                <a:cs typeface="Arial"/>
                <a:sym typeface="Arial"/>
              </a:rPr>
              <a:t>Anyone</a:t>
            </a:r>
            <a:r>
              <a:rPr lang="en" sz="1900">
                <a:latin typeface="Arial"/>
                <a:ea typeface="Arial"/>
                <a:cs typeface="Arial"/>
                <a:sym typeface="Arial"/>
              </a:rPr>
              <a:t> involved in educational ministry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➔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Volunteer or paid                  (no employment or volunteer hour requirements)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➔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Those who need foundational, basic knowledge and skills in educational ministry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Font typeface="Arial"/>
              <a:buChar char="➔"/>
            </a:pPr>
            <a:r>
              <a:rPr lang="en" sz="1900">
                <a:latin typeface="Arial"/>
                <a:ea typeface="Arial"/>
                <a:cs typeface="Arial"/>
                <a:sym typeface="Arial"/>
              </a:rPr>
              <a:t>Those with limited continuing education funds</a:t>
            </a:r>
            <a:endParaRPr sz="19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/>
          <p:nvPr/>
        </p:nvSpPr>
        <p:spPr>
          <a:xfrm>
            <a:off x="1723913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83" name="Google Shape;83;p16"/>
          <p:cNvGrpSpPr/>
          <p:nvPr/>
        </p:nvGrpSpPr>
        <p:grpSpPr>
          <a:xfrm>
            <a:off x="369672" y="1960450"/>
            <a:ext cx="1578303" cy="1897975"/>
            <a:chOff x="369672" y="1960450"/>
            <a:chExt cx="1578303" cy="1897975"/>
          </a:xfrm>
        </p:grpSpPr>
        <p:sp>
          <p:nvSpPr>
            <p:cNvPr id="84" name="Google Shape;84;p16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5" name="Google Shape;85;p16"/>
            <p:cNvSpPr txBox="1"/>
            <p:nvPr/>
          </p:nvSpPr>
          <p:spPr>
            <a:xfrm>
              <a:off x="940422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6" name="Google Shape;86;p16"/>
            <p:cNvSpPr txBox="1"/>
            <p:nvPr/>
          </p:nvSpPr>
          <p:spPr>
            <a:xfrm>
              <a:off x="369675" y="2664225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87" name="Google Shape;87;p16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88" name="Google Shape;88;p16"/>
          <p:cNvGrpSpPr/>
          <p:nvPr/>
        </p:nvGrpSpPr>
        <p:grpSpPr>
          <a:xfrm>
            <a:off x="2114712" y="1960450"/>
            <a:ext cx="1537206" cy="1897975"/>
            <a:chOff x="2114712" y="1960450"/>
            <a:chExt cx="1537206" cy="1897975"/>
          </a:xfrm>
        </p:grpSpPr>
        <p:sp>
          <p:nvSpPr>
            <p:cNvPr id="89" name="Google Shape;89;p16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0" name="Google Shape;90;p16"/>
            <p:cNvSpPr txBox="1"/>
            <p:nvPr/>
          </p:nvSpPr>
          <p:spPr>
            <a:xfrm>
              <a:off x="2114712" y="27404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1" name="Google Shape;91;p16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2" name="Google Shape;92;p16"/>
            <p:cNvSpPr txBox="1"/>
            <p:nvPr/>
          </p:nvSpPr>
          <p:spPr>
            <a:xfrm>
              <a:off x="2664918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8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3" name="Google Shape;93;p16"/>
          <p:cNvGrpSpPr/>
          <p:nvPr/>
        </p:nvGrpSpPr>
        <p:grpSpPr>
          <a:xfrm>
            <a:off x="3818650" y="1960450"/>
            <a:ext cx="1537202" cy="1897973"/>
            <a:chOff x="3818650" y="1960450"/>
            <a:chExt cx="1537202" cy="1897973"/>
          </a:xfrm>
        </p:grpSpPr>
        <p:sp>
          <p:nvSpPr>
            <p:cNvPr id="94" name="Google Shape;94;p16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5" name="Google Shape;95;p16"/>
            <p:cNvSpPr txBox="1"/>
            <p:nvPr/>
          </p:nvSpPr>
          <p:spPr>
            <a:xfrm>
              <a:off x="3818650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6" name="Google Shape;96;p16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97" name="Google Shape;97;p16"/>
            <p:cNvSpPr txBox="1"/>
            <p:nvPr/>
          </p:nvSpPr>
          <p:spPr>
            <a:xfrm>
              <a:off x="4368852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8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98" name="Google Shape;98;p16"/>
          <p:cNvGrpSpPr/>
          <p:nvPr/>
        </p:nvGrpSpPr>
        <p:grpSpPr>
          <a:xfrm>
            <a:off x="5527887" y="1960450"/>
            <a:ext cx="1537203" cy="1897975"/>
            <a:chOff x="5527887" y="1960450"/>
            <a:chExt cx="1537203" cy="1897975"/>
          </a:xfrm>
        </p:grpSpPr>
        <p:sp>
          <p:nvSpPr>
            <p:cNvPr id="99" name="Google Shape;99;p16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" name="Google Shape;100;p16"/>
            <p:cNvSpPr txBox="1"/>
            <p:nvPr/>
          </p:nvSpPr>
          <p:spPr>
            <a:xfrm>
              <a:off x="5527887" y="27404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1" name="Google Shape;101;p16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2" name="Google Shape;102;p16"/>
            <p:cNvSpPr txBox="1"/>
            <p:nvPr/>
          </p:nvSpPr>
          <p:spPr>
            <a:xfrm>
              <a:off x="6078090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18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03" name="Google Shape;103;p16"/>
          <p:cNvGrpSpPr/>
          <p:nvPr/>
        </p:nvGrpSpPr>
        <p:grpSpPr>
          <a:xfrm>
            <a:off x="7237137" y="1960450"/>
            <a:ext cx="1537206" cy="1897975"/>
            <a:chOff x="7237137" y="1960450"/>
            <a:chExt cx="1537206" cy="1897975"/>
          </a:xfrm>
        </p:grpSpPr>
        <p:sp>
          <p:nvSpPr>
            <p:cNvPr id="104" name="Google Shape;104;p16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16"/>
            <p:cNvSpPr txBox="1"/>
            <p:nvPr/>
          </p:nvSpPr>
          <p:spPr>
            <a:xfrm>
              <a:off x="7237137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6" name="Google Shape;106;p16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07" name="Google Shape;107;p16"/>
            <p:cNvSpPr txBox="1"/>
            <p:nvPr/>
          </p:nvSpPr>
          <p:spPr>
            <a:xfrm>
              <a:off x="7787343" y="204542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18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08" name="Google Shape;108;p16"/>
          <p:cNvSpPr/>
          <p:nvPr/>
        </p:nvSpPr>
        <p:spPr>
          <a:xfrm>
            <a:off x="3438138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16"/>
          <p:cNvSpPr/>
          <p:nvPr/>
        </p:nvSpPr>
        <p:spPr>
          <a:xfrm>
            <a:off x="5184088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16"/>
          <p:cNvSpPr/>
          <p:nvPr/>
        </p:nvSpPr>
        <p:spPr>
          <a:xfrm>
            <a:off x="6853963" y="2251413"/>
            <a:ext cx="594300" cy="369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16"/>
          <p:cNvSpPr txBox="1"/>
          <p:nvPr/>
        </p:nvSpPr>
        <p:spPr>
          <a:xfrm>
            <a:off x="370650" y="300650"/>
            <a:ext cx="8402700" cy="95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400">
                <a:latin typeface="Oswald"/>
                <a:ea typeface="Oswald"/>
                <a:cs typeface="Oswald"/>
                <a:sym typeface="Oswald"/>
              </a:rPr>
              <a:t>CEA Process</a:t>
            </a:r>
            <a:endParaRPr sz="4400">
              <a:latin typeface="Oswald"/>
              <a:ea typeface="Oswald"/>
              <a:cs typeface="Oswald"/>
              <a:sym typeface="Oswald"/>
            </a:endParaRPr>
          </a:p>
        </p:txBody>
      </p:sp>
      <p:sp>
        <p:nvSpPr>
          <p:cNvPr id="112" name="Google Shape;112;p16"/>
          <p:cNvSpPr txBox="1"/>
          <p:nvPr/>
        </p:nvSpPr>
        <p:spPr>
          <a:xfrm>
            <a:off x="706800" y="4277750"/>
            <a:ext cx="7730400" cy="68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latin typeface="Source Code Pro"/>
                <a:ea typeface="Source Code Pro"/>
                <a:cs typeface="Source Code Pro"/>
                <a:sym typeface="Source Code Pro"/>
              </a:rPr>
              <a:t>(We are exploring how to offer this process in Korean and Spanish)</a:t>
            </a:r>
            <a:endParaRPr sz="15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7"/>
          <p:cNvSpPr txBox="1">
            <a:spLocks noGrp="1"/>
          </p:cNvSpPr>
          <p:nvPr>
            <p:ph type="title"/>
          </p:nvPr>
        </p:nvSpPr>
        <p:spPr>
          <a:xfrm>
            <a:off x="1258425" y="3725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858585"/>
                </a:solidFill>
              </a:rPr>
              <a:t>Application</a:t>
            </a:r>
            <a:endParaRPr sz="3600">
              <a:solidFill>
                <a:srgbClr val="858585"/>
              </a:solidFill>
            </a:endParaRPr>
          </a:p>
        </p:txBody>
      </p:sp>
      <p:sp>
        <p:nvSpPr>
          <p:cNvPr id="118" name="Google Shape;118;p17"/>
          <p:cNvSpPr txBox="1">
            <a:spLocks noGrp="1"/>
          </p:cNvSpPr>
          <p:nvPr>
            <p:ph type="body" idx="1"/>
          </p:nvPr>
        </p:nvSpPr>
        <p:spPr>
          <a:xfrm>
            <a:off x="311700" y="1316425"/>
            <a:ext cx="7748400" cy="250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 u="sng" dirty="0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www.pcusa.org/christianeducators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Anyone can apply at anytime (no volunteer/employment requirements, no references)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No degree required, no uploading of courses</a:t>
            </a:r>
            <a:endParaRPr sz="1900" dirty="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900" dirty="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Advisor is assigned automatically during application</a:t>
            </a:r>
            <a:endParaRPr sz="2000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9" name="Google Shape;119;p17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858585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rPr>
              <a:t>1</a:t>
            </a:r>
            <a:endParaRPr sz="4200" b="1">
              <a:solidFill>
                <a:srgbClr val="858585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2208163" y="4284560"/>
            <a:ext cx="491700" cy="312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1" name="Google Shape;121;p17"/>
          <p:cNvGrpSpPr/>
          <p:nvPr/>
        </p:nvGrpSpPr>
        <p:grpSpPr>
          <a:xfrm>
            <a:off x="1084071" y="4036481"/>
            <a:ext cx="1309992" cy="1587517"/>
            <a:chOff x="369672" y="1954014"/>
            <a:chExt cx="1578303" cy="1904411"/>
          </a:xfrm>
        </p:grpSpPr>
        <p:sp>
          <p:nvSpPr>
            <p:cNvPr id="122" name="Google Shape;122;p17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3" name="Google Shape;123;p17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sz="18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4" name="Google Shape;124;p17"/>
            <p:cNvSpPr txBox="1"/>
            <p:nvPr/>
          </p:nvSpPr>
          <p:spPr>
            <a:xfrm>
              <a:off x="369675" y="2664225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5" name="Google Shape;125;p17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26" name="Google Shape;126;p17"/>
          <p:cNvGrpSpPr/>
          <p:nvPr/>
        </p:nvGrpSpPr>
        <p:grpSpPr>
          <a:xfrm>
            <a:off x="2532455" y="4036481"/>
            <a:ext cx="1275881" cy="1587517"/>
            <a:chOff x="2114712" y="1954014"/>
            <a:chExt cx="1537206" cy="1904411"/>
          </a:xfrm>
        </p:grpSpPr>
        <p:sp>
          <p:nvSpPr>
            <p:cNvPr id="127" name="Google Shape;127;p17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8" name="Google Shape;128;p17"/>
            <p:cNvSpPr txBox="1"/>
            <p:nvPr/>
          </p:nvSpPr>
          <p:spPr>
            <a:xfrm>
              <a:off x="2114712" y="283183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29" name="Google Shape;129;p17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0" name="Google Shape;130;p17"/>
            <p:cNvSpPr txBox="1"/>
            <p:nvPr/>
          </p:nvSpPr>
          <p:spPr>
            <a:xfrm>
              <a:off x="2664918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sz="18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1" name="Google Shape;131;p17"/>
          <p:cNvGrpSpPr/>
          <p:nvPr/>
        </p:nvGrpSpPr>
        <p:grpSpPr>
          <a:xfrm>
            <a:off x="3946723" y="4036481"/>
            <a:ext cx="1275877" cy="1587515"/>
            <a:chOff x="3818650" y="1954014"/>
            <a:chExt cx="1537202" cy="1904409"/>
          </a:xfrm>
        </p:grpSpPr>
        <p:sp>
          <p:nvSpPr>
            <p:cNvPr id="132" name="Google Shape;132;p17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3" name="Google Shape;133;p17"/>
            <p:cNvSpPr txBox="1"/>
            <p:nvPr/>
          </p:nvSpPr>
          <p:spPr>
            <a:xfrm>
              <a:off x="3818650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4" name="Google Shape;134;p17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5" name="Google Shape;135;p17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sz="18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36" name="Google Shape;136;p17"/>
          <p:cNvGrpSpPr/>
          <p:nvPr/>
        </p:nvGrpSpPr>
        <p:grpSpPr>
          <a:xfrm>
            <a:off x="5365390" y="4036481"/>
            <a:ext cx="1275878" cy="1587517"/>
            <a:chOff x="5527887" y="1954014"/>
            <a:chExt cx="1537203" cy="1904411"/>
          </a:xfrm>
        </p:grpSpPr>
        <p:sp>
          <p:nvSpPr>
            <p:cNvPr id="137" name="Google Shape;137;p17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8" name="Google Shape;138;p17"/>
            <p:cNvSpPr txBox="1"/>
            <p:nvPr/>
          </p:nvSpPr>
          <p:spPr>
            <a:xfrm>
              <a:off x="5527887" y="283183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39" name="Google Shape;139;p17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0" name="Google Shape;140;p17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sz="18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41" name="Google Shape;141;p17"/>
          <p:cNvGrpSpPr/>
          <p:nvPr/>
        </p:nvGrpSpPr>
        <p:grpSpPr>
          <a:xfrm>
            <a:off x="6784067" y="4036481"/>
            <a:ext cx="1275881" cy="1587517"/>
            <a:chOff x="7237137" y="1954014"/>
            <a:chExt cx="1537206" cy="1904411"/>
          </a:xfrm>
        </p:grpSpPr>
        <p:sp>
          <p:nvSpPr>
            <p:cNvPr id="142" name="Google Shape;142;p17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3" name="Google Shape;143;p17"/>
            <p:cNvSpPr txBox="1"/>
            <p:nvPr/>
          </p:nvSpPr>
          <p:spPr>
            <a:xfrm>
              <a:off x="7237137" y="2664225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4" name="Google Shape;144;p17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145" name="Google Shape;145;p17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sz="18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sz="18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6" name="Google Shape;146;p17"/>
          <p:cNvSpPr/>
          <p:nvPr/>
        </p:nvSpPr>
        <p:spPr>
          <a:xfrm>
            <a:off x="3631042" y="4284560"/>
            <a:ext cx="491700" cy="312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" name="Google Shape;147;p17"/>
          <p:cNvSpPr/>
          <p:nvPr/>
        </p:nvSpPr>
        <p:spPr>
          <a:xfrm>
            <a:off x="5080254" y="4284560"/>
            <a:ext cx="491700" cy="312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8" name="Google Shape;148;p17"/>
          <p:cNvSpPr/>
          <p:nvPr/>
        </p:nvSpPr>
        <p:spPr>
          <a:xfrm>
            <a:off x="6466321" y="4284560"/>
            <a:ext cx="491700" cy="312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F3F3"/>
        </a:solidFill>
        <a:effectLst/>
      </p:bgPr>
    </p:bg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0"/>
          <p:cNvSpPr txBox="1">
            <a:spLocks noGrp="1"/>
          </p:cNvSpPr>
          <p:nvPr>
            <p:ph type="title"/>
          </p:nvPr>
        </p:nvSpPr>
        <p:spPr>
          <a:xfrm>
            <a:off x="1258425" y="677300"/>
            <a:ext cx="7186800" cy="73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Initial</a:t>
            </a:r>
            <a:endParaRPr sz="3600">
              <a:solidFill>
                <a:srgbClr val="68A4F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68A4F1"/>
                </a:solidFill>
              </a:rPr>
              <a:t>Assessments</a:t>
            </a:r>
            <a:endParaRPr sz="3600">
              <a:solidFill>
                <a:srgbClr val="68A4F1"/>
              </a:solidFill>
            </a:endParaRPr>
          </a:p>
        </p:txBody>
      </p:sp>
      <p:sp>
        <p:nvSpPr>
          <p:cNvPr id="226" name="Google Shape;226;p20"/>
          <p:cNvSpPr txBox="1">
            <a:spLocks noGrp="1"/>
          </p:cNvSpPr>
          <p:nvPr>
            <p:ph type="body" idx="1"/>
          </p:nvPr>
        </p:nvSpPr>
        <p:spPr>
          <a:xfrm>
            <a:off x="311700" y="1621225"/>
            <a:ext cx="8520600" cy="3450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rgbClr val="20124D"/>
                </a:solidFill>
              </a:rPr>
              <a:t>CONTENT AREAS</a:t>
            </a:r>
            <a:endParaRPr sz="2000">
              <a:solidFill>
                <a:srgbClr val="20124D"/>
              </a:solidFill>
            </a:endParaRPr>
          </a:p>
          <a:p>
            <a:pPr marL="457200" lvl="0" indent="-355600" algn="l" rtl="0">
              <a:spcBef>
                <a:spcPts val="160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Reformed Theology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Human Growth and Faith Development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Worship and Sacraments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Biblical Interpretation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Presbyterian Polity, Program, and Mission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20124D"/>
              </a:buClr>
              <a:buSzPts val="2000"/>
              <a:buFont typeface="Arial"/>
              <a:buChar char="●"/>
            </a:pPr>
            <a:r>
              <a:rPr lang="en" sz="2000">
                <a:solidFill>
                  <a:srgbClr val="20124D"/>
                </a:solidFill>
                <a:latin typeface="Arial"/>
                <a:ea typeface="Arial"/>
                <a:cs typeface="Arial"/>
                <a:sym typeface="Arial"/>
              </a:rPr>
              <a:t>Religious Education Theory and Practice</a:t>
            </a:r>
            <a:endParaRPr sz="2000">
              <a:solidFill>
                <a:srgbClr val="20124D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900">
              <a:solidFill>
                <a:srgbClr val="20124D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 sz="1900">
              <a:solidFill>
                <a:srgbClr val="20124D"/>
              </a:solidFill>
            </a:endParaRPr>
          </a:p>
        </p:txBody>
      </p:sp>
      <p:sp>
        <p:nvSpPr>
          <p:cNvPr id="227" name="Google Shape;227;p20"/>
          <p:cNvSpPr/>
          <p:nvPr/>
        </p:nvSpPr>
        <p:spPr>
          <a:xfrm>
            <a:off x="311700" y="336950"/>
            <a:ext cx="814800" cy="804600"/>
          </a:xfrm>
          <a:prstGeom prst="ellipse">
            <a:avLst/>
          </a:prstGeom>
          <a:noFill/>
          <a:ln w="38100" cap="flat" cmpd="sng">
            <a:solidFill>
              <a:srgbClr val="68A4F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rPr>
              <a:t>2</a:t>
            </a:r>
            <a:endParaRPr sz="4200" b="1">
              <a:solidFill>
                <a:srgbClr val="68A4F1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28" name="Google Shape;228;p20"/>
          <p:cNvSpPr/>
          <p:nvPr/>
        </p:nvSpPr>
        <p:spPr>
          <a:xfrm>
            <a:off x="4664553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85858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29" name="Google Shape;229;p20"/>
          <p:cNvGrpSpPr/>
          <p:nvPr/>
        </p:nvGrpSpPr>
        <p:grpSpPr>
          <a:xfrm>
            <a:off x="3798268" y="150492"/>
            <a:ext cx="1009799" cy="1203969"/>
            <a:chOff x="369672" y="1954014"/>
            <a:chExt cx="1578303" cy="1904411"/>
          </a:xfrm>
        </p:grpSpPr>
        <p:sp>
          <p:nvSpPr>
            <p:cNvPr id="230" name="Google Shape;230;p20"/>
            <p:cNvSpPr/>
            <p:nvPr/>
          </p:nvSpPr>
          <p:spPr>
            <a:xfrm>
              <a:off x="86167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858585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" name="Google Shape;231;p20"/>
            <p:cNvSpPr txBox="1"/>
            <p:nvPr/>
          </p:nvSpPr>
          <p:spPr>
            <a:xfrm>
              <a:off x="94042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1</a:t>
              </a:r>
              <a:endParaRPr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2" name="Google Shape;232;p20"/>
            <p:cNvSpPr txBox="1"/>
            <p:nvPr/>
          </p:nvSpPr>
          <p:spPr>
            <a:xfrm>
              <a:off x="369675" y="2693346"/>
              <a:ext cx="15783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858585"/>
                  </a:solidFill>
                  <a:latin typeface="Roboto"/>
                  <a:ea typeface="Roboto"/>
                  <a:cs typeface="Roboto"/>
                  <a:sym typeface="Roboto"/>
                </a:rPr>
                <a:t>Application</a:t>
              </a:r>
              <a:endParaRPr sz="1000" b="1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3" name="Google Shape;233;p20"/>
            <p:cNvSpPr txBox="1"/>
            <p:nvPr/>
          </p:nvSpPr>
          <p:spPr>
            <a:xfrm>
              <a:off x="369672" y="3121025"/>
              <a:ext cx="15783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4" name="Google Shape;234;p20"/>
          <p:cNvGrpSpPr/>
          <p:nvPr/>
        </p:nvGrpSpPr>
        <p:grpSpPr>
          <a:xfrm>
            <a:off x="4914744" y="150492"/>
            <a:ext cx="983504" cy="1203969"/>
            <a:chOff x="2114712" y="1954014"/>
            <a:chExt cx="1537206" cy="1904411"/>
          </a:xfrm>
        </p:grpSpPr>
        <p:sp>
          <p:nvSpPr>
            <p:cNvPr id="235" name="Google Shape;235;p20"/>
            <p:cNvSpPr/>
            <p:nvPr/>
          </p:nvSpPr>
          <p:spPr>
            <a:xfrm>
              <a:off x="2586168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68A4F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6" name="Google Shape;236;p20"/>
            <p:cNvSpPr txBox="1"/>
            <p:nvPr/>
          </p:nvSpPr>
          <p:spPr>
            <a:xfrm>
              <a:off x="2114712" y="286095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Initial Assessments</a:t>
              </a:r>
              <a:endParaRPr sz="1000"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7" name="Google Shape;237;p20"/>
            <p:cNvSpPr txBox="1"/>
            <p:nvPr/>
          </p:nvSpPr>
          <p:spPr>
            <a:xfrm>
              <a:off x="2114718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A72A1E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8" name="Google Shape;238;p20"/>
            <p:cNvSpPr txBox="1"/>
            <p:nvPr/>
          </p:nvSpPr>
          <p:spPr>
            <a:xfrm>
              <a:off x="2664918" y="1954014"/>
              <a:ext cx="393300" cy="298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68A4F1"/>
                  </a:solidFill>
                  <a:latin typeface="Roboto"/>
                  <a:ea typeface="Roboto"/>
                  <a:cs typeface="Roboto"/>
                  <a:sym typeface="Roboto"/>
                </a:rPr>
                <a:t>2</a:t>
              </a:r>
              <a:endParaRPr b="1">
                <a:solidFill>
                  <a:srgbClr val="68A4F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9" name="Google Shape;239;p20"/>
          <p:cNvGrpSpPr/>
          <p:nvPr/>
        </p:nvGrpSpPr>
        <p:grpSpPr>
          <a:xfrm>
            <a:off x="6004924" y="150492"/>
            <a:ext cx="983502" cy="1203967"/>
            <a:chOff x="3818650" y="1954014"/>
            <a:chExt cx="1537202" cy="1904409"/>
          </a:xfrm>
        </p:grpSpPr>
        <p:sp>
          <p:nvSpPr>
            <p:cNvPr id="240" name="Google Shape;240;p20"/>
            <p:cNvSpPr/>
            <p:nvPr/>
          </p:nvSpPr>
          <p:spPr>
            <a:xfrm>
              <a:off x="4290102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2B6AD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1" name="Google Shape;241;p20"/>
            <p:cNvSpPr txBox="1"/>
            <p:nvPr/>
          </p:nvSpPr>
          <p:spPr>
            <a:xfrm>
              <a:off x="3818650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Plan of Study</a:t>
              </a:r>
              <a:endParaRPr sz="1000"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2" name="Google Shape;242;p20"/>
            <p:cNvSpPr txBox="1"/>
            <p:nvPr/>
          </p:nvSpPr>
          <p:spPr>
            <a:xfrm>
              <a:off x="3818652" y="3121023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3" name="Google Shape;243;p20"/>
            <p:cNvSpPr txBox="1"/>
            <p:nvPr/>
          </p:nvSpPr>
          <p:spPr>
            <a:xfrm>
              <a:off x="4368852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2B6AD0"/>
                  </a:solidFill>
                  <a:latin typeface="Roboto"/>
                  <a:ea typeface="Roboto"/>
                  <a:cs typeface="Roboto"/>
                  <a:sym typeface="Roboto"/>
                </a:rPr>
                <a:t>3</a:t>
              </a:r>
              <a:endParaRPr b="1">
                <a:solidFill>
                  <a:srgbClr val="2B6AD0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4" name="Google Shape;244;p20"/>
          <p:cNvGrpSpPr/>
          <p:nvPr/>
        </p:nvGrpSpPr>
        <p:grpSpPr>
          <a:xfrm>
            <a:off x="7098494" y="150492"/>
            <a:ext cx="983502" cy="1203969"/>
            <a:chOff x="5527887" y="1954014"/>
            <a:chExt cx="1537203" cy="1904411"/>
          </a:xfrm>
        </p:grpSpPr>
        <p:sp>
          <p:nvSpPr>
            <p:cNvPr id="245" name="Google Shape;245;p20"/>
            <p:cNvSpPr/>
            <p:nvPr/>
          </p:nvSpPr>
          <p:spPr>
            <a:xfrm>
              <a:off x="5999340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1F459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6" name="Google Shape;246;p20"/>
            <p:cNvSpPr txBox="1"/>
            <p:nvPr/>
          </p:nvSpPr>
          <p:spPr>
            <a:xfrm>
              <a:off x="5527887" y="2907549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Final Assessments</a:t>
              </a:r>
              <a:endParaRPr sz="1000"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7" name="Google Shape;247;p20"/>
            <p:cNvSpPr txBox="1"/>
            <p:nvPr/>
          </p:nvSpPr>
          <p:spPr>
            <a:xfrm>
              <a:off x="5527890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48" name="Google Shape;248;p20"/>
            <p:cNvSpPr txBox="1"/>
            <p:nvPr/>
          </p:nvSpPr>
          <p:spPr>
            <a:xfrm>
              <a:off x="6078090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1F4591"/>
                  </a:solidFill>
                  <a:latin typeface="Roboto"/>
                  <a:ea typeface="Roboto"/>
                  <a:cs typeface="Roboto"/>
                  <a:sym typeface="Roboto"/>
                </a:rPr>
                <a:t>4</a:t>
              </a:r>
              <a:endParaRPr b="1">
                <a:solidFill>
                  <a:srgbClr val="1F4591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49" name="Google Shape;249;p20"/>
          <p:cNvGrpSpPr/>
          <p:nvPr/>
        </p:nvGrpSpPr>
        <p:grpSpPr>
          <a:xfrm>
            <a:off x="8192072" y="150492"/>
            <a:ext cx="983504" cy="1203969"/>
            <a:chOff x="7237137" y="1954014"/>
            <a:chExt cx="1537206" cy="1904411"/>
          </a:xfrm>
        </p:grpSpPr>
        <p:sp>
          <p:nvSpPr>
            <p:cNvPr id="250" name="Google Shape;250;p20"/>
            <p:cNvSpPr/>
            <p:nvPr/>
          </p:nvSpPr>
          <p:spPr>
            <a:xfrm>
              <a:off x="7708593" y="1960450"/>
              <a:ext cx="594300" cy="594300"/>
            </a:xfrm>
            <a:prstGeom prst="ellipse">
              <a:avLst/>
            </a:prstGeom>
            <a:noFill/>
            <a:ln w="38100" cap="flat" cmpd="sng">
              <a:solidFill>
                <a:srgbClr val="061E47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1" name="Google Shape;251;p20"/>
            <p:cNvSpPr txBox="1"/>
            <p:nvPr/>
          </p:nvSpPr>
          <p:spPr>
            <a:xfrm>
              <a:off x="7237137" y="2693346"/>
              <a:ext cx="1537200" cy="446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b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1000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Endorsement</a:t>
              </a:r>
              <a:endParaRPr sz="1000"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2" name="Google Shape;252;p20"/>
            <p:cNvSpPr txBox="1"/>
            <p:nvPr/>
          </p:nvSpPr>
          <p:spPr>
            <a:xfrm>
              <a:off x="7237143" y="3121025"/>
              <a:ext cx="1537200" cy="7374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endParaRPr sz="800">
                <a:solidFill>
                  <a:srgbClr val="858585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53" name="Google Shape;253;p20"/>
            <p:cNvSpPr txBox="1"/>
            <p:nvPr/>
          </p:nvSpPr>
          <p:spPr>
            <a:xfrm>
              <a:off x="7787343" y="1954014"/>
              <a:ext cx="436800" cy="3210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t" anchorCtr="0">
              <a:noAutofit/>
            </a:bodyPr>
            <a:lstStyle/>
            <a:p>
              <a:pPr marL="0" lvl="0" indent="0" algn="ctr" rtl="0">
                <a:lnSpc>
                  <a:spcPct val="115000"/>
                </a:lnSpc>
                <a:spcBef>
                  <a:spcPts val="0"/>
                </a:spcBef>
                <a:spcAft>
                  <a:spcPts val="1600"/>
                </a:spcAft>
                <a:buNone/>
              </a:pPr>
              <a:r>
                <a:rPr lang="en" b="1">
                  <a:solidFill>
                    <a:srgbClr val="061E47"/>
                  </a:solidFill>
                  <a:latin typeface="Roboto"/>
                  <a:ea typeface="Roboto"/>
                  <a:cs typeface="Roboto"/>
                  <a:sym typeface="Roboto"/>
                </a:rPr>
                <a:t>5</a:t>
              </a:r>
              <a:endParaRPr b="1">
                <a:solidFill>
                  <a:srgbClr val="061E47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54" name="Google Shape;254;p20"/>
          <p:cNvSpPr/>
          <p:nvPr/>
        </p:nvSpPr>
        <p:spPr>
          <a:xfrm>
            <a:off x="5761158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68A4F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5" name="Google Shape;255;p20"/>
          <p:cNvSpPr/>
          <p:nvPr/>
        </p:nvSpPr>
        <p:spPr>
          <a:xfrm>
            <a:off x="6878057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2B6AD0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6" name="Google Shape;256;p20"/>
          <p:cNvSpPr/>
          <p:nvPr/>
        </p:nvSpPr>
        <p:spPr>
          <a:xfrm>
            <a:off x="7946290" y="338784"/>
            <a:ext cx="380100" cy="24000"/>
          </a:xfrm>
          <a:prstGeom prst="roundRect">
            <a:avLst>
              <a:gd name="adj" fmla="val 50000"/>
            </a:avLst>
          </a:prstGeom>
          <a:solidFill>
            <a:srgbClr val="1F459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1AFD1"/>
      </a:accent5>
      <a:accent6>
        <a:srgbClr val="F8E71C"/>
      </a:accent6>
      <a:hlink>
        <a:srgbClr val="01AFD1"/>
      </a:hlink>
      <a:folHlink>
        <a:srgbClr val="01AFD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242</TotalTime>
  <Words>791</Words>
  <Application>Microsoft Office PowerPoint</Application>
  <PresentationFormat>On-screen Show (16:9)</PresentationFormat>
  <Paragraphs>185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Source Sans Pro</vt:lpstr>
      <vt:lpstr>Oswald</vt:lpstr>
      <vt:lpstr>Source Code Pro</vt:lpstr>
      <vt:lpstr>Roboto</vt:lpstr>
      <vt:lpstr>Modern Writer</vt:lpstr>
      <vt:lpstr>PC(USA) Educator Certification and Endorsement</vt:lpstr>
      <vt:lpstr>TWO LEVELS: Certified Christian Educator (CCE) Christian Education Associate (CEA)</vt:lpstr>
      <vt:lpstr>Certified Christian Educator (CCE)</vt:lpstr>
      <vt:lpstr>CHRISTIAN EDUCATION ASSOCIATE</vt:lpstr>
      <vt:lpstr>Goal of CEA</vt:lpstr>
      <vt:lpstr>Who?</vt:lpstr>
      <vt:lpstr>PowerPoint Presentation</vt:lpstr>
      <vt:lpstr>Application</vt:lpstr>
      <vt:lpstr>Initial Assessments</vt:lpstr>
      <vt:lpstr>Initial Assessments</vt:lpstr>
      <vt:lpstr>Initial Assessments</vt:lpstr>
      <vt:lpstr>Plan of Study</vt:lpstr>
      <vt:lpstr>Final Assessments</vt:lpstr>
      <vt:lpstr>Endorsement</vt:lpstr>
      <vt:lpstr>PowerPoint Presentation</vt:lpstr>
      <vt:lpstr>PC(USA) Educator Certification and Endorsement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CHRISTIAN EDUCATION ASSOCIATE</dc:title>
  <dc:creator>Cheryl Carson</dc:creator>
  <cp:lastModifiedBy>Jenna Campbell</cp:lastModifiedBy>
  <cp:revision>12</cp:revision>
  <cp:lastPrinted>2021-10-26T19:54:36Z</cp:lastPrinted>
  <dcterms:modified xsi:type="dcterms:W3CDTF">2021-10-26T20:36:02Z</dcterms:modified>
</cp:coreProperties>
</file>